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420" r:id="rId3"/>
    <p:sldId id="421" r:id="rId4"/>
    <p:sldId id="422" r:id="rId5"/>
    <p:sldId id="271" r:id="rId6"/>
    <p:sldId id="273" r:id="rId7"/>
    <p:sldId id="274" r:id="rId8"/>
    <p:sldId id="423" r:id="rId9"/>
    <p:sldId id="276" r:id="rId10"/>
    <p:sldId id="272" r:id="rId11"/>
    <p:sldId id="277" r:id="rId12"/>
    <p:sldId id="278" r:id="rId13"/>
    <p:sldId id="279" r:id="rId14"/>
    <p:sldId id="280" r:id="rId15"/>
    <p:sldId id="289" r:id="rId16"/>
    <p:sldId id="424" r:id="rId17"/>
    <p:sldId id="290" r:id="rId18"/>
    <p:sldId id="425" r:id="rId19"/>
    <p:sldId id="426" r:id="rId20"/>
    <p:sldId id="427" r:id="rId21"/>
    <p:sldId id="428" r:id="rId22"/>
    <p:sldId id="429" r:id="rId23"/>
    <p:sldId id="430" r:id="rId24"/>
    <p:sldId id="431" r:id="rId25"/>
    <p:sldId id="288" r:id="rId2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95372"/>
  </p:normalViewPr>
  <p:slideViewPr>
    <p:cSldViewPr snapToGrid="0" snapToObjects="1">
      <p:cViewPr varScale="1">
        <p:scale>
          <a:sx n="83" d="100"/>
          <a:sy n="83" d="100"/>
        </p:scale>
        <p:origin x="65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57381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2383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06550" y="635000"/>
            <a:ext cx="9779000" cy="6522729"/>
          </a:xfrm>
          <a:prstGeom prst="rect">
            <a:avLst/>
          </a:prstGeom>
        </p:spPr>
        <p:txBody>
          <a:bodyPr lIns="91439" tIns="45719" rIns="91439" bIns="45719" anchor="t">
            <a:noAutofit/>
          </a:bodyPr>
          <a:lstStyle/>
          <a:p>
            <a:endParaRPr dirty="0"/>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xfrm>
            <a:off x="6311798" y="9245600"/>
            <a:ext cx="368504" cy="381000"/>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21.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22.png"/><Relationship Id="rId9"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6</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010544" y="3226831"/>
            <a:ext cx="7367401"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21</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9th</a:t>
            </a:r>
            <a:r>
              <a:rPr dirty="0">
                <a:latin typeface="Gill Sans MT" panose="020B0502020104020203" pitchFamily="34" charset="77"/>
              </a:rPr>
              <a:t> </a:t>
            </a:r>
            <a:r>
              <a:rPr lang="en-GB" dirty="0">
                <a:latin typeface="Gill Sans MT" panose="020B0502020104020203" pitchFamily="34" charset="77"/>
              </a:rPr>
              <a:t>February</a:t>
            </a:r>
            <a:r>
              <a:rPr dirty="0">
                <a:latin typeface="Gill Sans MT" panose="020B0502020104020203" pitchFamily="34" charset="77"/>
              </a:rPr>
              <a:t> 202</a:t>
            </a:r>
            <a:r>
              <a:rPr lang="en-GB" dirty="0">
                <a:latin typeface="Gill Sans MT" panose="020B0502020104020203" pitchFamily="34" charset="77"/>
              </a:rPr>
              <a:t>6</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396112" y="1309202"/>
            <a:ext cx="210153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cause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9207354" y="1671690"/>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696" y="4220755"/>
            <a:ext cx="5858963" cy="19492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000" dirty="0">
                <a:latin typeface="Gill Sans MT" panose="020B0502020104020203" pitchFamily="34" charset="77"/>
              </a:rPr>
              <a:t>To cause something, usually something bad, means to make it happen.</a:t>
            </a:r>
            <a:endParaRPr sz="4000" dirty="0">
              <a:latin typeface="Gill Sans MT" panose="020B0502020104020203" pitchFamily="34" charset="77"/>
            </a:endParaRPr>
          </a:p>
        </p:txBody>
      </p:sp>
      <p:sp>
        <p:nvSpPr>
          <p:cNvPr id="155" name="The was a tear in Freddie’s new school jumper."/>
          <p:cNvSpPr txBox="1"/>
          <p:nvPr/>
        </p:nvSpPr>
        <p:spPr>
          <a:xfrm>
            <a:off x="5112" y="669939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a:t>
            </a:r>
            <a:r>
              <a:rPr lang="en-GB" sz="4000" b="1" dirty="0">
                <a:latin typeface="Gill Sans MT" panose="020B0502020104020203" pitchFamily="34" charset="77"/>
              </a:rPr>
              <a:t>cause</a:t>
            </a:r>
            <a:r>
              <a:rPr lang="en-GB" sz="4000" dirty="0">
                <a:latin typeface="Gill Sans MT" panose="020B0502020104020203" pitchFamily="34" charset="77"/>
              </a:rPr>
              <a:t> of the accident was driving too fast.</a:t>
            </a:r>
            <a:endParaRPr sz="4000" dirty="0">
              <a:latin typeface="Gill Sans MT" panose="020B0502020104020203" pitchFamily="34" charset="77"/>
            </a:endParaRPr>
          </a:p>
        </p:txBody>
      </p:sp>
      <p:sp>
        <p:nvSpPr>
          <p:cNvPr id="165" name="Word Class"/>
          <p:cNvSpPr txBox="1"/>
          <p:nvPr/>
        </p:nvSpPr>
        <p:spPr>
          <a:xfrm>
            <a:off x="10335049" y="1253517"/>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78697" y="2182175"/>
            <a:ext cx="457592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cause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Logo, icon&#10;&#10;Description automatically generated">
            <a:extLst>
              <a:ext uri="{FF2B5EF4-FFF2-40B4-BE49-F238E27FC236}">
                <a16:creationId xmlns:a16="http://schemas.microsoft.com/office/drawing/2014/main" id="{C26E73BF-FFEE-4740-920C-D8CBD40DAE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5416" y="2384297"/>
            <a:ext cx="3672917" cy="3672917"/>
          </a:xfrm>
          <a:prstGeom prst="rect">
            <a:avLst/>
          </a:prstGeom>
        </p:spPr>
      </p:pic>
      <p:graphicFrame>
        <p:nvGraphicFramePr>
          <p:cNvPr id="3" name="Table 2">
            <a:extLst>
              <a:ext uri="{FF2B5EF4-FFF2-40B4-BE49-F238E27FC236}">
                <a16:creationId xmlns:a16="http://schemas.microsoft.com/office/drawing/2014/main" id="{B7652401-CBA0-B3E1-CA81-59F350F5154D}"/>
              </a:ext>
            </a:extLst>
          </p:cNvPr>
          <p:cNvGraphicFramePr>
            <a:graphicFrameLocks noGrp="1"/>
          </p:cNvGraphicFramePr>
          <p:nvPr>
            <p:extLst>
              <p:ext uri="{D42A27DB-BD31-4B8C-83A1-F6EECF244321}">
                <p14:modId xmlns:p14="http://schemas.microsoft.com/office/powerpoint/2010/main" val="4262544903"/>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create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quash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likely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initiate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abolish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common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418284954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67196" y="1309202"/>
            <a:ext cx="208390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harsh</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03945" y="3997784"/>
            <a:ext cx="5798455"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Harsh actions or speech are unkind and show no understanding or sympathy, often seen as unkind.</a:t>
            </a:r>
            <a:endParaRPr sz="3600" dirty="0">
              <a:latin typeface="Gill Sans MT" panose="020B0502020104020203" pitchFamily="34" charset="77"/>
            </a:endParaRPr>
          </a:p>
        </p:txBody>
      </p:sp>
      <p:sp>
        <p:nvSpPr>
          <p:cNvPr id="155" name="The was a tear in Freddie’s new school jumper."/>
          <p:cNvSpPr txBox="1"/>
          <p:nvPr/>
        </p:nvSpPr>
        <p:spPr>
          <a:xfrm>
            <a:off x="5112" y="676768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a:t>
            </a:r>
            <a:r>
              <a:rPr lang="en-GB" sz="4000" b="1" dirty="0">
                <a:latin typeface="Gill Sans MT" panose="020B0502020104020203" pitchFamily="34" charset="77"/>
              </a:rPr>
              <a:t>harsh</a:t>
            </a:r>
            <a:r>
              <a:rPr lang="en-GB" sz="4000" dirty="0">
                <a:latin typeface="Gill Sans MT" panose="020B0502020104020203" pitchFamily="34" charset="77"/>
              </a:rPr>
              <a:t> conditions made it hard for plants to grow.</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harsh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048758D4-62F3-AF4F-9C19-749CE4D440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88108" y="2630466"/>
            <a:ext cx="3869136" cy="3869136"/>
          </a:xfrm>
          <a:prstGeom prst="rect">
            <a:avLst/>
          </a:prstGeom>
        </p:spPr>
      </p:pic>
      <p:graphicFrame>
        <p:nvGraphicFramePr>
          <p:cNvPr id="8" name="Table 7">
            <a:extLst>
              <a:ext uri="{FF2B5EF4-FFF2-40B4-BE49-F238E27FC236}">
                <a16:creationId xmlns:a16="http://schemas.microsoft.com/office/drawing/2014/main" id="{F761B464-80F1-DE99-57C1-0492ACE5B3D3}"/>
              </a:ext>
            </a:extLst>
          </p:cNvPr>
          <p:cNvGraphicFramePr>
            <a:graphicFrameLocks noGrp="1"/>
          </p:cNvGraphicFramePr>
          <p:nvPr>
            <p:extLst>
              <p:ext uri="{D42A27DB-BD31-4B8C-83A1-F6EECF244321}">
                <p14:modId xmlns:p14="http://schemas.microsoft.com/office/powerpoint/2010/main" val="3282946360"/>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cruel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marsh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brutal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nurturing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unpleasantly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398817497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39971" y="1309202"/>
            <a:ext cx="184185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flock</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28235"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66796" y="4068374"/>
            <a:ext cx="6788171"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You can refer to a group of people or things as a flock of them to emphasize that there are a lot of them.</a:t>
            </a:r>
            <a:endParaRPr sz="3600" dirty="0">
              <a:latin typeface="Gill Sans MT" panose="020B0502020104020203" pitchFamily="34" charset="77"/>
            </a:endParaRPr>
          </a:p>
        </p:txBody>
      </p:sp>
      <p:sp>
        <p:nvSpPr>
          <p:cNvPr id="155" name="The was a tear in Freddie’s new school jumper."/>
          <p:cNvSpPr txBox="1"/>
          <p:nvPr/>
        </p:nvSpPr>
        <p:spPr>
          <a:xfrm>
            <a:off x="5112" y="6772056"/>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a:t>
            </a:r>
            <a:r>
              <a:rPr lang="en-GB" sz="4000" b="1" dirty="0">
                <a:latin typeface="Gill Sans MT" panose="020B0502020104020203" pitchFamily="34" charset="77"/>
              </a:rPr>
              <a:t>flock</a:t>
            </a:r>
            <a:r>
              <a:rPr lang="en-GB" sz="4000" dirty="0">
                <a:latin typeface="Gill Sans MT" panose="020B0502020104020203" pitchFamily="34" charset="77"/>
              </a:rPr>
              <a:t> of teachers gathered around the biscuits.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flock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0010154"/>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group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individual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stock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closely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horde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singular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block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steadily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2" name="Picture 21" descr="Icon&#10;&#10;Description automatically generated">
            <a:extLst>
              <a:ext uri="{FF2B5EF4-FFF2-40B4-BE49-F238E27FC236}">
                <a16:creationId xmlns:a16="http://schemas.microsoft.com/office/drawing/2014/main" id="{743D4081-D0BC-0B4B-8064-E964FB5BE5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0527" y="3451057"/>
            <a:ext cx="2697477" cy="2697477"/>
          </a:xfrm>
          <a:prstGeom prst="rect">
            <a:avLst/>
          </a:prstGeom>
        </p:spPr>
      </p:pic>
      <p:pic>
        <p:nvPicPr>
          <p:cNvPr id="4" name="Picture 3" descr="Icon&#10;&#10;Description automatically generated">
            <a:extLst>
              <a:ext uri="{FF2B5EF4-FFF2-40B4-BE49-F238E27FC236}">
                <a16:creationId xmlns:a16="http://schemas.microsoft.com/office/drawing/2014/main" id="{D1D52A9B-9BF3-264B-BC8B-DB7683190E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14322" y="3027875"/>
            <a:ext cx="3257554" cy="3257554"/>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129600" y="1309202"/>
            <a:ext cx="428162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explanation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0375" y="4038541"/>
            <a:ext cx="6638496"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give an explanation of something, you give details about it or describe it so that it can be understood.</a:t>
            </a:r>
            <a:endParaRPr sz="3600" dirty="0">
              <a:latin typeface="Gill Sans MT" panose="020B0502020104020203" pitchFamily="34" charset="77"/>
            </a:endParaRPr>
          </a:p>
        </p:txBody>
      </p:sp>
      <p:sp>
        <p:nvSpPr>
          <p:cNvPr id="155" name="The was a tear in Freddie’s new school jumper."/>
          <p:cNvSpPr txBox="1"/>
          <p:nvPr/>
        </p:nvSpPr>
        <p:spPr>
          <a:xfrm>
            <a:off x="0" y="6707705"/>
            <a:ext cx="12999689"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Jeremy gave a poor </a:t>
            </a:r>
            <a:r>
              <a:rPr lang="en-GB" b="1" dirty="0">
                <a:latin typeface="Gill Sans MT" panose="020B0502020104020203" pitchFamily="34" charset="77"/>
              </a:rPr>
              <a:t>explanation</a:t>
            </a:r>
            <a:r>
              <a:rPr lang="en-GB" dirty="0">
                <a:latin typeface="Gill Sans MT" panose="020B0502020104020203" pitchFamily="34" charset="77"/>
              </a:rPr>
              <a:t> for why he was late.</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35154"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ex-</a:t>
            </a:r>
            <a:r>
              <a:rPr lang="en-GB" dirty="0" err="1">
                <a:latin typeface="Gill Sans MT" panose="020B0502020104020203" pitchFamily="34" charset="77"/>
              </a:rPr>
              <a:t>pla</a:t>
            </a:r>
            <a:r>
              <a:rPr lang="en-GB" dirty="0">
                <a:latin typeface="Gill Sans MT" panose="020B0502020104020203" pitchFamily="34" charset="77"/>
              </a:rPr>
              <a:t>-</a:t>
            </a:r>
            <a:r>
              <a:rPr lang="en-GB" dirty="0" err="1">
                <a:latin typeface="Gill Sans MT" panose="020B0502020104020203" pitchFamily="34" charset="77"/>
              </a:rPr>
              <a:t>na-tion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075430666"/>
              </p:ext>
            </p:extLst>
          </p:nvPr>
        </p:nvGraphicFramePr>
        <p:xfrm>
          <a:off x="5112" y="7748437"/>
          <a:ext cx="13127900" cy="1804446"/>
        </p:xfrm>
        <a:graphic>
          <a:graphicData uri="http://schemas.openxmlformats.org/drawingml/2006/table">
            <a:tbl>
              <a:tblPr firstRow="1" bandRow="1">
                <a:tableStyleId>{5940675A-B579-460E-94D1-54222C63F5DA}</a:tableStyleId>
              </a:tblPr>
              <a:tblGrid>
                <a:gridCol w="2725965">
                  <a:extLst>
                    <a:ext uri="{9D8B030D-6E8A-4147-A177-3AD203B41FA5}">
                      <a16:colId xmlns:a16="http://schemas.microsoft.com/office/drawing/2014/main" val="1062734036"/>
                    </a:ext>
                  </a:extLst>
                </a:gridCol>
                <a:gridCol w="2725965">
                  <a:extLst>
                    <a:ext uri="{9D8B030D-6E8A-4147-A177-3AD203B41FA5}">
                      <a16:colId xmlns:a16="http://schemas.microsoft.com/office/drawing/2014/main" val="2844254734"/>
                    </a:ext>
                  </a:extLst>
                </a:gridCol>
                <a:gridCol w="2224040">
                  <a:extLst>
                    <a:ext uri="{9D8B030D-6E8A-4147-A177-3AD203B41FA5}">
                      <a16:colId xmlns:a16="http://schemas.microsoft.com/office/drawing/2014/main" val="3331088901"/>
                    </a:ext>
                  </a:extLst>
                </a:gridCol>
                <a:gridCol w="2725965">
                  <a:extLst>
                    <a:ext uri="{9D8B030D-6E8A-4147-A177-3AD203B41FA5}">
                      <a16:colId xmlns:a16="http://schemas.microsoft.com/office/drawing/2014/main" val="2209242225"/>
                    </a:ext>
                  </a:extLst>
                </a:gridCol>
                <a:gridCol w="2725965">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reason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information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thorough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version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education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descr="Icon&#10;&#10;Description automatically generated">
            <a:extLst>
              <a:ext uri="{FF2B5EF4-FFF2-40B4-BE49-F238E27FC236}">
                <a16:creationId xmlns:a16="http://schemas.microsoft.com/office/drawing/2014/main" id="{71E26685-66CC-7E4D-92CB-306C3E23EC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89764" y="2801727"/>
            <a:ext cx="3593262" cy="3593262"/>
          </a:xfrm>
          <a:prstGeom prst="rect">
            <a:avLst/>
          </a:prstGeom>
        </p:spPr>
      </p:pic>
      <p:pic>
        <p:nvPicPr>
          <p:cNvPr id="7" name="Picture 6" descr="Icon&#10;&#10;Description automatically generated">
            <a:extLst>
              <a:ext uri="{FF2B5EF4-FFF2-40B4-BE49-F238E27FC236}">
                <a16:creationId xmlns:a16="http://schemas.microsoft.com/office/drawing/2014/main" id="{A6469593-AF68-4D47-AFEE-74C8D3FF68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33521" y="3871119"/>
            <a:ext cx="1972402" cy="1972402"/>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46737" y="1309202"/>
            <a:ext cx="261770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abolish</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97526" y="3934743"/>
            <a:ext cx="6443354"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To do away with (laws, regulations, customs, etc); put an end to.</a:t>
            </a:r>
            <a:endParaRPr sz="3600" dirty="0">
              <a:latin typeface="Gill Sans MT" panose="020B0502020104020203" pitchFamily="34" charset="77"/>
            </a:endParaRPr>
          </a:p>
        </p:txBody>
      </p:sp>
      <p:sp>
        <p:nvSpPr>
          <p:cNvPr id="155" name="The was a tear in Freddie’s new school jumper."/>
          <p:cNvSpPr txBox="1"/>
          <p:nvPr/>
        </p:nvSpPr>
        <p:spPr>
          <a:xfrm>
            <a:off x="5112" y="6675838"/>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teacher </a:t>
            </a:r>
            <a:r>
              <a:rPr lang="en-GB" sz="4000" b="1" dirty="0">
                <a:latin typeface="Gill Sans MT" panose="020B0502020104020203" pitchFamily="34" charset="77"/>
              </a:rPr>
              <a:t>abolished</a:t>
            </a:r>
            <a:r>
              <a:rPr lang="en-GB" sz="4000" dirty="0">
                <a:latin typeface="Gill Sans MT" panose="020B0502020104020203" pitchFamily="34" charset="77"/>
              </a:rPr>
              <a:t> running on the playground.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4283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a:t>
            </a:r>
            <a:r>
              <a:rPr lang="en-GB" dirty="0" err="1">
                <a:latin typeface="Gill Sans MT" panose="020B0502020104020203" pitchFamily="34" charset="77"/>
              </a:rPr>
              <a:t>bol</a:t>
            </a:r>
            <a:r>
              <a:rPr lang="en-GB" dirty="0">
                <a:latin typeface="Gill Sans MT" panose="020B0502020104020203" pitchFamily="34" charset="77"/>
              </a:rPr>
              <a:t>-</a:t>
            </a:r>
            <a:r>
              <a:rPr lang="en-GB" dirty="0" err="1">
                <a:latin typeface="Gill Sans MT" panose="020B0502020104020203" pitchFamily="34" charset="77"/>
              </a:rPr>
              <a:t>ish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733846063"/>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 terminate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retain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ment</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polish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altogether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eradicate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create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demolish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a:latin typeface="Gill Sans MT" panose="020B0502020104020203" pitchFamily="34" charset="77"/>
                        </a:rPr>
                        <a:t>formally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3" name="Picture 22" descr="Icon&#10;&#10;Description automatically generated">
            <a:extLst>
              <a:ext uri="{FF2B5EF4-FFF2-40B4-BE49-F238E27FC236}">
                <a16:creationId xmlns:a16="http://schemas.microsoft.com/office/drawing/2014/main" id="{536675E5-D4D7-D848-94F3-28C0EB8806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9661" y="2600867"/>
            <a:ext cx="3498335" cy="3498335"/>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25433101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cheap</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rough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smooth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wake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1488432200"/>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harsh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flock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cause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abolish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3248217584"/>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cheap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rough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smooth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gloomy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wake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nvGraphicFramePr>
        <p:xfrm>
          <a:off x="5934636" y="1251704"/>
          <a:ext cx="4199392" cy="7723200"/>
        </p:xfrm>
        <a:graphic>
          <a:graphicData uri="http://schemas.openxmlformats.org/drawingml/2006/table">
            <a:tbl>
              <a:tblPr firstRow="1" bandRow="1">
                <a:tableStyleId>{5940675A-B579-460E-94D1-54222C63F5DA}</a:tableStyleId>
              </a:tblPr>
              <a:tblGrid>
                <a:gridCol w="4199392">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a surface is ***, it is uneven and not smooth.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a place is ***, it is almost dark so that you cannot see very well.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Goods or services that are *** cost less money than usual or than you expected, sometimes because over lower quality.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When you *** or when someone or something wakes you, you become conscious again after being asleep.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A *** surface has no roughness, lumps, or holes.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9" name="Picture 28" descr="A picture containing electronics&#10;&#10;Description automatically generated">
            <a:extLst>
              <a:ext uri="{FF2B5EF4-FFF2-40B4-BE49-F238E27FC236}">
                <a16:creationId xmlns:a16="http://schemas.microsoft.com/office/drawing/2014/main" id="{B4A26FD0-DC78-C548-BC2F-085C251C65D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33048" y="4876800"/>
            <a:ext cx="1415312" cy="1415312"/>
          </a:xfrm>
          <a:prstGeom prst="rect">
            <a:avLst/>
          </a:prstGeom>
        </p:spPr>
      </p:pic>
      <p:pic>
        <p:nvPicPr>
          <p:cNvPr id="30" name="Picture 29" descr="Icon&#10;&#10;Description automatically generated">
            <a:extLst>
              <a:ext uri="{FF2B5EF4-FFF2-40B4-BE49-F238E27FC236}">
                <a16:creationId xmlns:a16="http://schemas.microsoft.com/office/drawing/2014/main" id="{6A9CF7A0-E9AF-8745-8EBB-45452A37CE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115141" y="5237907"/>
            <a:ext cx="693097" cy="693097"/>
          </a:xfrm>
          <a:prstGeom prst="rect">
            <a:avLst/>
          </a:prstGeom>
        </p:spPr>
      </p:pic>
      <p:pic>
        <p:nvPicPr>
          <p:cNvPr id="31" name="Picture 30" descr="Icon&#10;&#10;Description automatically generated">
            <a:extLst>
              <a:ext uri="{FF2B5EF4-FFF2-40B4-BE49-F238E27FC236}">
                <a16:creationId xmlns:a16="http://schemas.microsoft.com/office/drawing/2014/main" id="{965D44CC-CB19-4E42-9A8E-89EA9DCC59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98920" y="1918890"/>
            <a:ext cx="1647222" cy="1647222"/>
          </a:xfrm>
          <a:prstGeom prst="rect">
            <a:avLst/>
          </a:prstGeom>
        </p:spPr>
      </p:pic>
      <p:pic>
        <p:nvPicPr>
          <p:cNvPr id="32" name="Picture 31" descr="Icon&#10;&#10;Description automatically generated">
            <a:extLst>
              <a:ext uri="{FF2B5EF4-FFF2-40B4-BE49-F238E27FC236}">
                <a16:creationId xmlns:a16="http://schemas.microsoft.com/office/drawing/2014/main" id="{4405BFB7-E4E7-984D-B123-231158F21C5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627772" y="7825377"/>
            <a:ext cx="1415312" cy="1415312"/>
          </a:xfrm>
          <a:prstGeom prst="rect">
            <a:avLst/>
          </a:prstGeom>
        </p:spPr>
      </p:pic>
      <p:pic>
        <p:nvPicPr>
          <p:cNvPr id="33" name="Picture 32" descr="Icon&#10;&#10;Description automatically generated">
            <a:extLst>
              <a:ext uri="{FF2B5EF4-FFF2-40B4-BE49-F238E27FC236}">
                <a16:creationId xmlns:a16="http://schemas.microsoft.com/office/drawing/2014/main" id="{A0C71610-6912-9543-A85A-E2C845BE5F9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627772" y="3738683"/>
            <a:ext cx="1360557" cy="1360557"/>
          </a:xfrm>
          <a:prstGeom prst="rect">
            <a:avLst/>
          </a:prstGeom>
        </p:spPr>
      </p:pic>
      <p:pic>
        <p:nvPicPr>
          <p:cNvPr id="34" name="Picture 33" descr="Icon&#10;&#10;Description automatically generated">
            <a:extLst>
              <a:ext uri="{FF2B5EF4-FFF2-40B4-BE49-F238E27FC236}">
                <a16:creationId xmlns:a16="http://schemas.microsoft.com/office/drawing/2014/main" id="{E0526D2B-2194-444A-9C0C-5F56469A2E9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719189" y="6420328"/>
            <a:ext cx="1232478" cy="1232478"/>
          </a:xfrm>
          <a:prstGeom prst="rect">
            <a:avLst/>
          </a:prstGeom>
        </p:spPr>
      </p:pic>
    </p:spTree>
    <p:extLst>
      <p:ext uri="{BB962C8B-B14F-4D97-AF65-F5344CB8AC3E}">
        <p14:creationId xmlns:p14="http://schemas.microsoft.com/office/powerpoint/2010/main" val="188511628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cause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harsh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flock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explanation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abolish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nvGraphicFramePr>
        <p:xfrm>
          <a:off x="5934636" y="1251704"/>
          <a:ext cx="4199392" cy="7695072"/>
        </p:xfrm>
        <a:graphic>
          <a:graphicData uri="http://schemas.openxmlformats.org/drawingml/2006/table">
            <a:tbl>
              <a:tblPr firstRow="1" bandRow="1">
                <a:tableStyleId>{5940675A-B579-460E-94D1-54222C63F5DA}</a:tableStyleId>
              </a:tblPr>
              <a:tblGrid>
                <a:gridCol w="4199392">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 actions or speech are unkind and show no understanding or sympathy, often seen as unkind.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To *** something, usually something bad, means to make it happen.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000" dirty="0">
                          <a:latin typeface="Gill Sans MT" panose="020B0502020104020203" pitchFamily="34" charset="77"/>
                        </a:rPr>
                        <a:t>If you give an *** of something, you give details about it or describe it so that it can be understood.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To do away with (laws, regulations, customs, etc); put an end to.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You can refer to a group of people or things as a *** of them to emphasize that there are a lot of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1" name="Picture 20" descr="Logo, icon&#10;&#10;Description automatically generated">
            <a:extLst>
              <a:ext uri="{FF2B5EF4-FFF2-40B4-BE49-F238E27FC236}">
                <a16:creationId xmlns:a16="http://schemas.microsoft.com/office/drawing/2014/main" id="{411BA022-A756-F943-A74C-D7A3F893A5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06521" y="3751043"/>
            <a:ext cx="1170355" cy="1170355"/>
          </a:xfrm>
          <a:prstGeom prst="rect">
            <a:avLst/>
          </a:prstGeom>
        </p:spPr>
      </p:pic>
      <p:pic>
        <p:nvPicPr>
          <p:cNvPr id="23" name="Picture 22" descr="Icon&#10;&#10;Description automatically generated">
            <a:extLst>
              <a:ext uri="{FF2B5EF4-FFF2-40B4-BE49-F238E27FC236}">
                <a16:creationId xmlns:a16="http://schemas.microsoft.com/office/drawing/2014/main" id="{A742C5C8-FDD5-2147-9DAC-3EEEB377883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40936" y="1858062"/>
            <a:ext cx="1674233" cy="1674233"/>
          </a:xfrm>
          <a:prstGeom prst="rect">
            <a:avLst/>
          </a:prstGeom>
        </p:spPr>
      </p:pic>
      <p:pic>
        <p:nvPicPr>
          <p:cNvPr id="24" name="Picture 23" descr="Icon&#10;&#10;Description automatically generated">
            <a:extLst>
              <a:ext uri="{FF2B5EF4-FFF2-40B4-BE49-F238E27FC236}">
                <a16:creationId xmlns:a16="http://schemas.microsoft.com/office/drawing/2014/main" id="{2EF78D23-6C96-724D-AADB-C34A5298E57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28852" y="7890883"/>
            <a:ext cx="1112149" cy="1112149"/>
          </a:xfrm>
          <a:prstGeom prst="rect">
            <a:avLst/>
          </a:prstGeom>
        </p:spPr>
      </p:pic>
      <p:pic>
        <p:nvPicPr>
          <p:cNvPr id="25" name="Picture 24" descr="Icon&#10;&#10;Description automatically generated">
            <a:extLst>
              <a:ext uri="{FF2B5EF4-FFF2-40B4-BE49-F238E27FC236}">
                <a16:creationId xmlns:a16="http://schemas.microsoft.com/office/drawing/2014/main" id="{AADD347E-D1C9-854C-BF59-AAE7A370E7B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82766" y="7605544"/>
            <a:ext cx="1343065" cy="1343065"/>
          </a:xfrm>
          <a:prstGeom prst="rect">
            <a:avLst/>
          </a:prstGeom>
        </p:spPr>
      </p:pic>
      <p:pic>
        <p:nvPicPr>
          <p:cNvPr id="26" name="Picture 25" descr="Icon&#10;&#10;Description automatically generated">
            <a:extLst>
              <a:ext uri="{FF2B5EF4-FFF2-40B4-BE49-F238E27FC236}">
                <a16:creationId xmlns:a16="http://schemas.microsoft.com/office/drawing/2014/main" id="{3DF62C97-86DD-324E-A3B2-35ECF27D29C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385073" y="5032058"/>
            <a:ext cx="1360867" cy="1360867"/>
          </a:xfrm>
          <a:prstGeom prst="rect">
            <a:avLst/>
          </a:prstGeom>
        </p:spPr>
      </p:pic>
      <p:pic>
        <p:nvPicPr>
          <p:cNvPr id="34" name="Picture 33" descr="Icon&#10;&#10;Description automatically generated">
            <a:extLst>
              <a:ext uri="{FF2B5EF4-FFF2-40B4-BE49-F238E27FC236}">
                <a16:creationId xmlns:a16="http://schemas.microsoft.com/office/drawing/2014/main" id="{E29A7BDD-5EC0-D041-8EC5-AFA3476F689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361227" y="5323335"/>
            <a:ext cx="747003" cy="747003"/>
          </a:xfrm>
          <a:prstGeom prst="rect">
            <a:avLst/>
          </a:prstGeom>
        </p:spPr>
      </p:pic>
      <p:pic>
        <p:nvPicPr>
          <p:cNvPr id="35" name="Picture 34" descr="Icon&#10;&#10;Description automatically generated">
            <a:extLst>
              <a:ext uri="{FF2B5EF4-FFF2-40B4-BE49-F238E27FC236}">
                <a16:creationId xmlns:a16="http://schemas.microsoft.com/office/drawing/2014/main" id="{FF09D4B0-A5C3-4646-9EBB-03244B46DB6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340936" y="6525157"/>
            <a:ext cx="1025955" cy="1025955"/>
          </a:xfrm>
          <a:prstGeom prst="rect">
            <a:avLst/>
          </a:prstGeom>
        </p:spPr>
      </p:pic>
    </p:spTree>
    <p:extLst>
      <p:ext uri="{BB962C8B-B14F-4D97-AF65-F5344CB8AC3E}">
        <p14:creationId xmlns:p14="http://schemas.microsoft.com/office/powerpoint/2010/main" val="241039060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3" name="tear"/>
          <p:cNvSpPr txBox="1"/>
          <p:nvPr/>
        </p:nvSpPr>
        <p:spPr>
          <a:xfrm>
            <a:off x="2883732" y="3085008"/>
            <a:ext cx="183062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cheap</a:t>
            </a:r>
            <a:endParaRPr b="1" dirty="0">
              <a:latin typeface="Gill Sans MT" panose="020B0502020104020203" pitchFamily="34" charset="77"/>
              <a:sym typeface="American Typewriter"/>
            </a:endParaRPr>
          </a:p>
        </p:txBody>
      </p:sp>
      <p:sp>
        <p:nvSpPr>
          <p:cNvPr id="134" name="office"/>
          <p:cNvSpPr txBox="1"/>
          <p:nvPr/>
        </p:nvSpPr>
        <p:spPr>
          <a:xfrm>
            <a:off x="2882937" y="3993661"/>
            <a:ext cx="183223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rough</a:t>
            </a:r>
            <a:endParaRPr dirty="0">
              <a:latin typeface="Gill Sans MT" panose="020B0502020104020203" pitchFamily="34" charset="77"/>
            </a:endParaRPr>
          </a:p>
        </p:txBody>
      </p:sp>
      <p:sp>
        <p:nvSpPr>
          <p:cNvPr id="135" name="spare"/>
          <p:cNvSpPr txBox="1"/>
          <p:nvPr/>
        </p:nvSpPr>
        <p:spPr>
          <a:xfrm>
            <a:off x="2628057" y="4843260"/>
            <a:ext cx="234198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smooth</a:t>
            </a:r>
            <a:endParaRPr b="1" dirty="0">
              <a:latin typeface="Gill Sans MT" panose="020B0502020104020203" pitchFamily="34" charset="77"/>
              <a:sym typeface="American Typewriter"/>
            </a:endParaRPr>
          </a:p>
        </p:txBody>
      </p:sp>
      <p:sp>
        <p:nvSpPr>
          <p:cNvPr id="136" name="chipped"/>
          <p:cNvSpPr txBox="1"/>
          <p:nvPr/>
        </p:nvSpPr>
        <p:spPr>
          <a:xfrm>
            <a:off x="2657712" y="5769060"/>
            <a:ext cx="228267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gloomy</a:t>
            </a:r>
            <a:endParaRPr dirty="0">
              <a:latin typeface="Gill Sans MT" panose="020B0502020104020203" pitchFamily="34" charset="77"/>
            </a:endParaRPr>
          </a:p>
        </p:txBody>
      </p:sp>
      <p:sp>
        <p:nvSpPr>
          <p:cNvPr id="137" name="lift"/>
          <p:cNvSpPr txBox="1"/>
          <p:nvPr/>
        </p:nvSpPr>
        <p:spPr>
          <a:xfrm>
            <a:off x="2989535" y="6639612"/>
            <a:ext cx="161903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wake</a:t>
            </a:r>
            <a:endParaRPr dirty="0">
              <a:latin typeface="Gill Sans MT" panose="020B0502020104020203" pitchFamily="34" charset="77"/>
            </a:endParaRPr>
          </a:p>
        </p:txBody>
      </p:sp>
      <p:sp>
        <p:nvSpPr>
          <p:cNvPr id="138" name="mutter"/>
          <p:cNvSpPr txBox="1"/>
          <p:nvPr/>
        </p:nvSpPr>
        <p:spPr>
          <a:xfrm>
            <a:off x="8356142" y="3961911"/>
            <a:ext cx="172002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harsh</a:t>
            </a:r>
            <a:endParaRPr b="1" dirty="0">
              <a:latin typeface="Gill Sans MT" panose="020B0502020104020203" pitchFamily="34" charset="77"/>
              <a:sym typeface="American Typewriter"/>
            </a:endParaRPr>
          </a:p>
        </p:txBody>
      </p:sp>
      <p:sp>
        <p:nvSpPr>
          <p:cNvPr id="139" name="unveil"/>
          <p:cNvSpPr txBox="1"/>
          <p:nvPr/>
        </p:nvSpPr>
        <p:spPr>
          <a:xfrm>
            <a:off x="7355472" y="5750010"/>
            <a:ext cx="353141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explanation</a:t>
            </a:r>
            <a:endParaRPr b="1" dirty="0">
              <a:latin typeface="Gill Sans MT" panose="020B0502020104020203" pitchFamily="34" charset="77"/>
              <a:sym typeface="American Typewriter"/>
            </a:endParaRPr>
          </a:p>
        </p:txBody>
      </p:sp>
      <p:sp>
        <p:nvSpPr>
          <p:cNvPr id="140" name="tolerate"/>
          <p:cNvSpPr txBox="1"/>
          <p:nvPr/>
        </p:nvSpPr>
        <p:spPr>
          <a:xfrm>
            <a:off x="8350539" y="3065958"/>
            <a:ext cx="17312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cause</a:t>
            </a:r>
            <a:endParaRPr dirty="0">
              <a:latin typeface="Gill Sans MT" panose="020B0502020104020203" pitchFamily="34" charset="77"/>
            </a:endParaRPr>
          </a:p>
        </p:txBody>
      </p:sp>
      <p:sp>
        <p:nvSpPr>
          <p:cNvPr id="141" name="fixation"/>
          <p:cNvSpPr txBox="1"/>
          <p:nvPr/>
        </p:nvSpPr>
        <p:spPr>
          <a:xfrm>
            <a:off x="8468362" y="4824210"/>
            <a:ext cx="149560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flock</a:t>
            </a:r>
            <a:endParaRPr dirty="0">
              <a:latin typeface="Gill Sans MT" panose="020B0502020104020203" pitchFamily="34" charset="77"/>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3" name="unveil">
            <a:extLst>
              <a:ext uri="{FF2B5EF4-FFF2-40B4-BE49-F238E27FC236}">
                <a16:creationId xmlns:a16="http://schemas.microsoft.com/office/drawing/2014/main" id="{3DFB6E10-D309-C545-A6B1-2341096960A8}"/>
              </a:ext>
            </a:extLst>
          </p:cNvPr>
          <p:cNvSpPr txBox="1"/>
          <p:nvPr/>
        </p:nvSpPr>
        <p:spPr>
          <a:xfrm>
            <a:off x="8100860" y="6639611"/>
            <a:ext cx="215123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abolish</a:t>
            </a:r>
            <a:endParaRPr b="1" dirty="0">
              <a:latin typeface="Gill Sans MT" panose="020B0502020104020203" pitchFamily="34" charset="77"/>
              <a:sym typeface="American Typewrite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81739314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83408" y="434346"/>
            <a:ext cx="60833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cheap</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560438"/>
            <a:ext cx="10875989"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rough</a:t>
            </a:r>
            <a:endParaRPr sz="34400" dirty="0">
              <a:latin typeface="Gill Sans MT" panose="020B0502020104020203" pitchFamily="34" charset="77"/>
            </a:endParaRPr>
          </a:p>
        </p:txBody>
      </p:sp>
      <p:pic>
        <p:nvPicPr>
          <p:cNvPr id="17" name="Picture 16" descr="Icon&#10;&#10;Description automatically generated">
            <a:extLst>
              <a:ext uri="{FF2B5EF4-FFF2-40B4-BE49-F238E27FC236}">
                <a16:creationId xmlns:a16="http://schemas.microsoft.com/office/drawing/2014/main" id="{D1D150FA-B0FA-BA4E-B8CE-AC1321FDDB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372" y="4150882"/>
            <a:ext cx="4876800" cy="4876800"/>
          </a:xfrm>
          <a:prstGeom prst="rect">
            <a:avLst/>
          </a:prstGeom>
        </p:spPr>
      </p:pic>
      <p:pic>
        <p:nvPicPr>
          <p:cNvPr id="19" name="Picture 18" descr="A picture containing electronics&#10;&#10;Description automatically generated">
            <a:extLst>
              <a:ext uri="{FF2B5EF4-FFF2-40B4-BE49-F238E27FC236}">
                <a16:creationId xmlns:a16="http://schemas.microsoft.com/office/drawing/2014/main" id="{D346F103-D4DA-EF46-8FAA-CEBFA9BE481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66566" y="711915"/>
            <a:ext cx="3761949" cy="3761949"/>
          </a:xfrm>
          <a:prstGeom prst="rect">
            <a:avLst/>
          </a:prstGeom>
        </p:spPr>
      </p:pic>
      <p:pic>
        <p:nvPicPr>
          <p:cNvPr id="20" name="Picture 19" descr="Icon&#10;&#10;Description automatically generated">
            <a:extLst>
              <a:ext uri="{FF2B5EF4-FFF2-40B4-BE49-F238E27FC236}">
                <a16:creationId xmlns:a16="http://schemas.microsoft.com/office/drawing/2014/main" id="{AC3D2F03-F4C3-F744-B8E6-4C6861EBD7D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04332" y="480767"/>
            <a:ext cx="1842276" cy="1842276"/>
          </a:xfrm>
          <a:prstGeom prst="rect">
            <a:avLst/>
          </a:prstGeom>
        </p:spPr>
      </p:pic>
    </p:spTree>
    <p:extLst>
      <p:ext uri="{BB962C8B-B14F-4D97-AF65-F5344CB8AC3E}">
        <p14:creationId xmlns:p14="http://schemas.microsoft.com/office/powerpoint/2010/main" val="377080578"/>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778" y="507204"/>
            <a:ext cx="799257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smooth</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98736" y="5559714"/>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gloomy</a:t>
            </a:r>
            <a:endParaRPr sz="16600" dirty="0">
              <a:latin typeface="Gill Sans MT" panose="020B0502020104020203" pitchFamily="34" charset="77"/>
            </a:endParaRPr>
          </a:p>
        </p:txBody>
      </p:sp>
      <p:pic>
        <p:nvPicPr>
          <p:cNvPr id="6" name="Picture 5" descr="Icon&#10;&#10;Description automatically generated">
            <a:extLst>
              <a:ext uri="{FF2B5EF4-FFF2-40B4-BE49-F238E27FC236}">
                <a16:creationId xmlns:a16="http://schemas.microsoft.com/office/drawing/2014/main" id="{4855E107-D078-8D48-B82E-3FA9BD0ECF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93769" y="301911"/>
            <a:ext cx="3845828" cy="3845828"/>
          </a:xfrm>
          <a:prstGeom prst="rect">
            <a:avLst/>
          </a:prstGeom>
        </p:spPr>
      </p:pic>
      <p:pic>
        <p:nvPicPr>
          <p:cNvPr id="23" name="Picture 22" descr="Icon&#10;&#10;Description automatically generated">
            <a:extLst>
              <a:ext uri="{FF2B5EF4-FFF2-40B4-BE49-F238E27FC236}">
                <a16:creationId xmlns:a16="http://schemas.microsoft.com/office/drawing/2014/main" id="{6BB5C1F1-1C07-9B4F-8B29-4E71A42A523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1876" y="5666523"/>
            <a:ext cx="3262032" cy="3262032"/>
          </a:xfrm>
          <a:prstGeom prst="rect">
            <a:avLst/>
          </a:prstGeom>
        </p:spPr>
      </p:pic>
    </p:spTree>
    <p:extLst>
      <p:ext uri="{BB962C8B-B14F-4D97-AF65-F5344CB8AC3E}">
        <p14:creationId xmlns:p14="http://schemas.microsoft.com/office/powerpoint/2010/main" val="49418097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03875" y="286100"/>
            <a:ext cx="655147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wake</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822678" y="5189682"/>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cause</a:t>
            </a:r>
            <a:endParaRPr sz="11500" dirty="0">
              <a:latin typeface="Gill Sans MT" panose="020B0502020104020203" pitchFamily="34" charset="77"/>
            </a:endParaRPr>
          </a:p>
        </p:txBody>
      </p:sp>
      <p:pic>
        <p:nvPicPr>
          <p:cNvPr id="18" name="Picture 17" descr="Icon&#10;&#10;Description automatically generated">
            <a:extLst>
              <a:ext uri="{FF2B5EF4-FFF2-40B4-BE49-F238E27FC236}">
                <a16:creationId xmlns:a16="http://schemas.microsoft.com/office/drawing/2014/main" id="{22CDCAB0-1947-F640-BA61-097C310A39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00191" y="546924"/>
            <a:ext cx="3363076" cy="3363076"/>
          </a:xfrm>
          <a:prstGeom prst="rect">
            <a:avLst/>
          </a:prstGeom>
        </p:spPr>
      </p:pic>
      <p:pic>
        <p:nvPicPr>
          <p:cNvPr id="19" name="Picture 18" descr="Logo, icon&#10;&#10;Description automatically generated">
            <a:extLst>
              <a:ext uri="{FF2B5EF4-FFF2-40B4-BE49-F238E27FC236}">
                <a16:creationId xmlns:a16="http://schemas.microsoft.com/office/drawing/2014/main" id="{3DF22D85-91EA-E64F-9500-9E6E703EA5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4335" y="5488870"/>
            <a:ext cx="3672917" cy="3672917"/>
          </a:xfrm>
          <a:prstGeom prst="rect">
            <a:avLst/>
          </a:prstGeom>
        </p:spPr>
      </p:pic>
    </p:spTree>
    <p:extLst>
      <p:ext uri="{BB962C8B-B14F-4D97-AF65-F5344CB8AC3E}">
        <p14:creationId xmlns:p14="http://schemas.microsoft.com/office/powerpoint/2010/main" val="1706531699"/>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58558" y="328773"/>
            <a:ext cx="1199989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harsh</a:t>
            </a:r>
            <a:endParaRPr sz="19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72825" y="5384925"/>
            <a:ext cx="102885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flock</a:t>
            </a:r>
            <a:endParaRPr sz="16600" dirty="0">
              <a:latin typeface="Gill Sans MT" panose="020B0502020104020203" pitchFamily="34" charset="77"/>
            </a:endParaRPr>
          </a:p>
        </p:txBody>
      </p:sp>
      <p:pic>
        <p:nvPicPr>
          <p:cNvPr id="16" name="Picture 15" descr="Icon&#10;&#10;Description automatically generated">
            <a:extLst>
              <a:ext uri="{FF2B5EF4-FFF2-40B4-BE49-F238E27FC236}">
                <a16:creationId xmlns:a16="http://schemas.microsoft.com/office/drawing/2014/main" id="{E4895AD1-F479-F441-BF8B-4D3512539C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24353" y="440214"/>
            <a:ext cx="3557640" cy="3557640"/>
          </a:xfrm>
          <a:prstGeom prst="rect">
            <a:avLst/>
          </a:prstGeom>
        </p:spPr>
      </p:pic>
      <p:pic>
        <p:nvPicPr>
          <p:cNvPr id="4" name="Picture 3" descr="Icon&#10;&#10;Description automatically generated">
            <a:extLst>
              <a:ext uri="{FF2B5EF4-FFF2-40B4-BE49-F238E27FC236}">
                <a16:creationId xmlns:a16="http://schemas.microsoft.com/office/drawing/2014/main" id="{40501572-12C3-5C43-B587-722671A6CB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14959" y="6158522"/>
            <a:ext cx="2381705" cy="2381705"/>
          </a:xfrm>
          <a:prstGeom prst="rect">
            <a:avLst/>
          </a:prstGeom>
        </p:spPr>
      </p:pic>
      <p:pic>
        <p:nvPicPr>
          <p:cNvPr id="19" name="Picture 18" descr="Icon&#10;&#10;Description automatically generated">
            <a:extLst>
              <a:ext uri="{FF2B5EF4-FFF2-40B4-BE49-F238E27FC236}">
                <a16:creationId xmlns:a16="http://schemas.microsoft.com/office/drawing/2014/main" id="{C5CB4D4C-F71B-A044-B54C-0F21048DCEB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036" y="5720598"/>
            <a:ext cx="3257554" cy="3257554"/>
          </a:xfrm>
          <a:prstGeom prst="rect">
            <a:avLst/>
          </a:prstGeom>
        </p:spPr>
      </p:pic>
    </p:spTree>
    <p:extLst>
      <p:ext uri="{BB962C8B-B14F-4D97-AF65-F5344CB8AC3E}">
        <p14:creationId xmlns:p14="http://schemas.microsoft.com/office/powerpoint/2010/main" val="7112264"/>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56310" y="1155138"/>
            <a:ext cx="8342027"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explanation</a:t>
            </a:r>
            <a:endParaRPr sz="96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05943" y="5576519"/>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abolish</a:t>
            </a:r>
            <a:endParaRPr sz="23900" dirty="0">
              <a:latin typeface="Gill Sans MT" panose="020B0502020104020203" pitchFamily="34" charset="77"/>
            </a:endParaRPr>
          </a:p>
        </p:txBody>
      </p:sp>
      <p:pic>
        <p:nvPicPr>
          <p:cNvPr id="22" name="Picture 21" descr="Icon&#10;&#10;Description automatically generated">
            <a:extLst>
              <a:ext uri="{FF2B5EF4-FFF2-40B4-BE49-F238E27FC236}">
                <a16:creationId xmlns:a16="http://schemas.microsoft.com/office/drawing/2014/main" id="{0AEAFFDE-DDB1-DE4D-A71E-40D87E0CCB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92938" y="190219"/>
            <a:ext cx="3593262" cy="3593262"/>
          </a:xfrm>
          <a:prstGeom prst="rect">
            <a:avLst/>
          </a:prstGeom>
        </p:spPr>
      </p:pic>
      <p:pic>
        <p:nvPicPr>
          <p:cNvPr id="23" name="Picture 22" descr="Icon&#10;&#10;Description automatically generated">
            <a:extLst>
              <a:ext uri="{FF2B5EF4-FFF2-40B4-BE49-F238E27FC236}">
                <a16:creationId xmlns:a16="http://schemas.microsoft.com/office/drawing/2014/main" id="{EA61E21C-8AA6-8741-BBCF-66266F2662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76088" y="1488492"/>
            <a:ext cx="1972402" cy="1972402"/>
          </a:xfrm>
          <a:prstGeom prst="rect">
            <a:avLst/>
          </a:prstGeom>
        </p:spPr>
      </p:pic>
      <p:pic>
        <p:nvPicPr>
          <p:cNvPr id="8" name="Picture 7" descr="Icon&#10;&#10;Description automatically generated">
            <a:extLst>
              <a:ext uri="{FF2B5EF4-FFF2-40B4-BE49-F238E27FC236}">
                <a16:creationId xmlns:a16="http://schemas.microsoft.com/office/drawing/2014/main" id="{3AB7596E-BFA7-5844-9464-5E48EEC9F4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6458" y="5569437"/>
            <a:ext cx="3498335" cy="3498335"/>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645385" y="2274766"/>
            <a:ext cx="183062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cheap</a:t>
            </a:r>
            <a:endParaRPr b="1" dirty="0">
              <a:latin typeface="Gill Sans MT" panose="020B0502020104020203" pitchFamily="34" charset="77"/>
              <a:sym typeface="American Typewriter"/>
            </a:endParaRPr>
          </a:p>
        </p:txBody>
      </p:sp>
      <p:sp>
        <p:nvSpPr>
          <p:cNvPr id="134" name="office"/>
          <p:cNvSpPr txBox="1"/>
          <p:nvPr/>
        </p:nvSpPr>
        <p:spPr>
          <a:xfrm>
            <a:off x="5644593" y="3183419"/>
            <a:ext cx="183223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rough</a:t>
            </a:r>
            <a:endParaRPr dirty="0">
              <a:latin typeface="Gill Sans MT" panose="020B0502020104020203" pitchFamily="34" charset="77"/>
            </a:endParaRPr>
          </a:p>
        </p:txBody>
      </p:sp>
      <p:sp>
        <p:nvSpPr>
          <p:cNvPr id="135" name="spare"/>
          <p:cNvSpPr txBox="1"/>
          <p:nvPr/>
        </p:nvSpPr>
        <p:spPr>
          <a:xfrm>
            <a:off x="5389709" y="4033018"/>
            <a:ext cx="234198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smooth</a:t>
            </a:r>
            <a:endParaRPr b="1" dirty="0">
              <a:latin typeface="Gill Sans MT" panose="020B0502020104020203" pitchFamily="34" charset="77"/>
              <a:sym typeface="American Typewriter"/>
            </a:endParaRPr>
          </a:p>
        </p:txBody>
      </p:sp>
      <p:sp>
        <p:nvSpPr>
          <p:cNvPr id="136" name="chipped"/>
          <p:cNvSpPr txBox="1"/>
          <p:nvPr/>
        </p:nvSpPr>
        <p:spPr>
          <a:xfrm>
            <a:off x="5419366" y="4958818"/>
            <a:ext cx="228267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gloomy</a:t>
            </a:r>
            <a:endParaRPr dirty="0">
              <a:latin typeface="Gill Sans MT" panose="020B0502020104020203" pitchFamily="34" charset="77"/>
            </a:endParaRPr>
          </a:p>
        </p:txBody>
      </p:sp>
      <p:sp>
        <p:nvSpPr>
          <p:cNvPr id="137" name="lift"/>
          <p:cNvSpPr txBox="1"/>
          <p:nvPr/>
        </p:nvSpPr>
        <p:spPr>
          <a:xfrm>
            <a:off x="5751190" y="5829370"/>
            <a:ext cx="161903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wake</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99896051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700696" y="3418118"/>
            <a:ext cx="172002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harsh</a:t>
            </a:r>
            <a:endParaRPr b="1" dirty="0">
              <a:latin typeface="Gill Sans MT" panose="020B0502020104020203" pitchFamily="34" charset="77"/>
              <a:sym typeface="American Typewriter"/>
            </a:endParaRPr>
          </a:p>
        </p:txBody>
      </p:sp>
      <p:sp>
        <p:nvSpPr>
          <p:cNvPr id="139" name="unveil"/>
          <p:cNvSpPr txBox="1"/>
          <p:nvPr/>
        </p:nvSpPr>
        <p:spPr>
          <a:xfrm>
            <a:off x="4700026" y="5206217"/>
            <a:ext cx="353141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explanation</a:t>
            </a:r>
            <a:endParaRPr b="1" dirty="0">
              <a:latin typeface="Gill Sans MT" panose="020B0502020104020203" pitchFamily="34" charset="77"/>
              <a:sym typeface="American Typewriter"/>
            </a:endParaRPr>
          </a:p>
        </p:txBody>
      </p:sp>
      <p:sp>
        <p:nvSpPr>
          <p:cNvPr id="140" name="tolerate"/>
          <p:cNvSpPr txBox="1"/>
          <p:nvPr/>
        </p:nvSpPr>
        <p:spPr>
          <a:xfrm>
            <a:off x="5695094" y="2522165"/>
            <a:ext cx="17312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cause</a:t>
            </a:r>
            <a:endParaRPr dirty="0">
              <a:latin typeface="Gill Sans MT" panose="020B0502020104020203" pitchFamily="34" charset="77"/>
            </a:endParaRPr>
          </a:p>
        </p:txBody>
      </p:sp>
      <p:sp>
        <p:nvSpPr>
          <p:cNvPr id="141" name="fixation"/>
          <p:cNvSpPr txBox="1"/>
          <p:nvPr/>
        </p:nvSpPr>
        <p:spPr>
          <a:xfrm>
            <a:off x="5812912" y="4280417"/>
            <a:ext cx="149560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flock</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3" name="unveil">
            <a:extLst>
              <a:ext uri="{FF2B5EF4-FFF2-40B4-BE49-F238E27FC236}">
                <a16:creationId xmlns:a16="http://schemas.microsoft.com/office/drawing/2014/main" id="{3DFB6E10-D309-C545-A6B1-2341096960A8}"/>
              </a:ext>
            </a:extLst>
          </p:cNvPr>
          <p:cNvSpPr txBox="1"/>
          <p:nvPr/>
        </p:nvSpPr>
        <p:spPr>
          <a:xfrm>
            <a:off x="5445415" y="6095818"/>
            <a:ext cx="215123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abolish</a:t>
            </a:r>
            <a:endParaRPr b="1" dirty="0">
              <a:latin typeface="Gill Sans MT" panose="020B0502020104020203" pitchFamily="34" charset="77"/>
              <a:sym typeface="American Typewriter"/>
            </a:endParaRPr>
          </a:p>
        </p:txBody>
      </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Tree>
    <p:extLst>
      <p:ext uri="{BB962C8B-B14F-4D97-AF65-F5344CB8AC3E}">
        <p14:creationId xmlns:p14="http://schemas.microsoft.com/office/powerpoint/2010/main" val="378735701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06276" y="1309202"/>
            <a:ext cx="220573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cheap</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652718"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0548" y="4030612"/>
            <a:ext cx="6419258"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Goods or services that are cheap cost less money than usual or than you expected, sometimes because over lower quality.</a:t>
            </a:r>
            <a:endParaRPr sz="3600" dirty="0">
              <a:latin typeface="Gill Sans MT" panose="020B0502020104020203" pitchFamily="34" charset="77"/>
            </a:endParaRPr>
          </a:p>
        </p:txBody>
      </p:sp>
      <p:sp>
        <p:nvSpPr>
          <p:cNvPr id="155" name="The was a tear in Freddie’s new school jumper."/>
          <p:cNvSpPr txBox="1"/>
          <p:nvPr/>
        </p:nvSpPr>
        <p:spPr>
          <a:xfrm>
            <a:off x="0" y="659853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games consoles were not </a:t>
            </a:r>
            <a:r>
              <a:rPr lang="en-GB" sz="4000" b="1" dirty="0">
                <a:latin typeface="Gill Sans MT" panose="020B0502020104020203" pitchFamily="34" charset="77"/>
              </a:rPr>
              <a:t>cheap</a:t>
            </a:r>
            <a:r>
              <a:rPr lang="en-GB" sz="4000" dirty="0">
                <a:latin typeface="Gill Sans MT" panose="020B0502020104020203" pitchFamily="34" charset="77"/>
              </a:rPr>
              <a:t> to buy.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cheap</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A picture containing electronics&#10;&#10;Description automatically generated">
            <a:extLst>
              <a:ext uri="{FF2B5EF4-FFF2-40B4-BE49-F238E27FC236}">
                <a16:creationId xmlns:a16="http://schemas.microsoft.com/office/drawing/2014/main" id="{6154906E-1C74-744E-A6DF-046D466A45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58893" y="2682563"/>
            <a:ext cx="3761949" cy="3761949"/>
          </a:xfrm>
          <a:prstGeom prst="rect">
            <a:avLst/>
          </a:prstGeom>
        </p:spPr>
      </p:pic>
      <p:pic>
        <p:nvPicPr>
          <p:cNvPr id="8" name="Picture 7" descr="Icon&#10;&#10;Description automatically generated">
            <a:extLst>
              <a:ext uri="{FF2B5EF4-FFF2-40B4-BE49-F238E27FC236}">
                <a16:creationId xmlns:a16="http://schemas.microsoft.com/office/drawing/2014/main" id="{95EAA265-5B5D-C04F-9EF4-85C856F371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9152" y="1938388"/>
            <a:ext cx="1842276" cy="1842276"/>
          </a:xfrm>
          <a:prstGeom prst="rect">
            <a:avLst/>
          </a:prstGeom>
        </p:spPr>
      </p:pic>
      <p:graphicFrame>
        <p:nvGraphicFramePr>
          <p:cNvPr id="3" name="Table 2">
            <a:extLst>
              <a:ext uri="{FF2B5EF4-FFF2-40B4-BE49-F238E27FC236}">
                <a16:creationId xmlns:a16="http://schemas.microsoft.com/office/drawing/2014/main" id="{F2FF974A-6E44-80E6-5164-2A49EF15A024}"/>
              </a:ext>
            </a:extLst>
          </p:cNvPr>
          <p:cNvGraphicFramePr>
            <a:graphicFrameLocks noGrp="1"/>
          </p:cNvGraphicFramePr>
          <p:nvPr>
            <p:extLst>
              <p:ext uri="{D42A27DB-BD31-4B8C-83A1-F6EECF244321}">
                <p14:modId xmlns:p14="http://schemas.microsoft.com/office/powerpoint/2010/main" val="2297614047"/>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budget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expensive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incredibly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reduced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sweep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shot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91846" y="1309202"/>
            <a:ext cx="223458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rough</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81152" y="3880854"/>
            <a:ext cx="5547661" cy="21339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400" dirty="0">
                <a:latin typeface="Gill Sans MT" panose="020B0502020104020203" pitchFamily="34" charset="77"/>
              </a:rPr>
              <a:t>If a surface is rough, it is uneven and not smooth.</a:t>
            </a:r>
            <a:endParaRPr sz="4400" dirty="0">
              <a:latin typeface="Gill Sans MT" panose="020B0502020104020203" pitchFamily="34" charset="77"/>
            </a:endParaRPr>
          </a:p>
        </p:txBody>
      </p:sp>
      <p:sp>
        <p:nvSpPr>
          <p:cNvPr id="155" name="The was a tear in Freddie’s new school jumper."/>
          <p:cNvSpPr txBox="1"/>
          <p:nvPr/>
        </p:nvSpPr>
        <p:spPr>
          <a:xfrm>
            <a:off x="0" y="641199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fur on the animal was </a:t>
            </a:r>
            <a:r>
              <a:rPr lang="en-GB" sz="4000" b="1" dirty="0">
                <a:latin typeface="Gill Sans MT" panose="020B0502020104020203" pitchFamily="34" charset="77"/>
              </a:rPr>
              <a:t>rough</a:t>
            </a:r>
            <a:r>
              <a:rPr lang="en-GB" sz="4000" dirty="0">
                <a:latin typeface="Gill Sans MT" panose="020B0502020104020203" pitchFamily="34" charset="77"/>
              </a:rPr>
              <a:t> to touch.</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rough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293D9A44-6B84-D646-AC7C-524AE20E7B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82449" y="975563"/>
            <a:ext cx="4876800" cy="4876800"/>
          </a:xfrm>
          <a:prstGeom prst="rect">
            <a:avLst/>
          </a:prstGeom>
        </p:spPr>
      </p:pic>
      <p:graphicFrame>
        <p:nvGraphicFramePr>
          <p:cNvPr id="6" name="Table 5">
            <a:extLst>
              <a:ext uri="{FF2B5EF4-FFF2-40B4-BE49-F238E27FC236}">
                <a16:creationId xmlns:a16="http://schemas.microsoft.com/office/drawing/2014/main" id="{53761E6B-460C-C5A5-63FA-4D3C45768407}"/>
              </a:ext>
            </a:extLst>
          </p:cNvPr>
          <p:cNvGraphicFramePr>
            <a:graphicFrameLocks noGrp="1"/>
          </p:cNvGraphicFramePr>
          <p:nvPr>
            <p:extLst>
              <p:ext uri="{D42A27DB-BD31-4B8C-83A1-F6EECF244321}">
                <p14:modId xmlns:p14="http://schemas.microsoft.com/office/powerpoint/2010/main" val="2420701306"/>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bumpy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smooth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tough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somewhat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rocky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stuff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relatively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70442" y="1309202"/>
            <a:ext cx="287739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smooth</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24056" y="3866583"/>
            <a:ext cx="6017830" cy="21339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400" dirty="0">
                <a:latin typeface="Gill Sans MT" panose="020B0502020104020203" pitchFamily="34" charset="77"/>
              </a:rPr>
              <a:t>A smooth surface has no roughness, lumps, or holes.</a:t>
            </a:r>
            <a:endParaRPr sz="4400" dirty="0">
              <a:latin typeface="Gill Sans MT" panose="020B0502020104020203" pitchFamily="34" charset="77"/>
            </a:endParaRPr>
          </a:p>
        </p:txBody>
      </p:sp>
      <p:sp>
        <p:nvSpPr>
          <p:cNvPr id="155" name="The was a tear in Freddie’s new school jumper."/>
          <p:cNvSpPr txBox="1"/>
          <p:nvPr/>
        </p:nvSpPr>
        <p:spPr>
          <a:xfrm>
            <a:off x="0" y="669584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Dad’s head was </a:t>
            </a:r>
            <a:r>
              <a:rPr lang="en-GB" sz="4000" b="1" dirty="0">
                <a:latin typeface="Gill Sans MT" panose="020B0502020104020203" pitchFamily="34" charset="77"/>
              </a:rPr>
              <a:t>smooth</a:t>
            </a:r>
            <a:r>
              <a:rPr lang="en-GB" sz="4000" dirty="0">
                <a:latin typeface="Gill Sans MT" panose="020B0502020104020203" pitchFamily="34" charset="77"/>
              </a:rPr>
              <a:t> after shaving his hair for charity.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smooth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26" name="Picture 25" descr="Icon&#10;&#10;Description automatically generated">
            <a:extLst>
              <a:ext uri="{FF2B5EF4-FFF2-40B4-BE49-F238E27FC236}">
                <a16:creationId xmlns:a16="http://schemas.microsoft.com/office/drawing/2014/main" id="{566DA86C-8182-0B4F-93D2-736138B03D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0149" y="2630466"/>
            <a:ext cx="3845828" cy="3845828"/>
          </a:xfrm>
          <a:prstGeom prst="rect">
            <a:avLst/>
          </a:prstGeom>
        </p:spPr>
      </p:pic>
      <p:graphicFrame>
        <p:nvGraphicFramePr>
          <p:cNvPr id="3" name="Table 2">
            <a:extLst>
              <a:ext uri="{FF2B5EF4-FFF2-40B4-BE49-F238E27FC236}">
                <a16:creationId xmlns:a16="http://schemas.microsoft.com/office/drawing/2014/main" id="{75B9A599-D8B4-641C-3425-69731F0EF236}"/>
              </a:ext>
            </a:extLst>
          </p:cNvPr>
          <p:cNvGraphicFramePr>
            <a:graphicFrameLocks noGrp="1"/>
          </p:cNvGraphicFramePr>
          <p:nvPr>
            <p:extLst>
              <p:ext uri="{D42A27DB-BD31-4B8C-83A1-F6EECF244321}">
                <p14:modId xmlns:p14="http://schemas.microsoft.com/office/powerpoint/2010/main" val="2839534826"/>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even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uneven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soothe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surface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level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rough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flawlessly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425085605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29749" y="1309202"/>
            <a:ext cx="275876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gloomy</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258536" y="3904839"/>
            <a:ext cx="6414484" cy="19492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000" dirty="0">
                <a:latin typeface="Gill Sans MT" panose="020B0502020104020203" pitchFamily="34" charset="77"/>
              </a:rPr>
              <a:t>If a place is gloomy, it is almost dark so that you cannot see very well.</a:t>
            </a:r>
            <a:endParaRPr sz="4000" dirty="0">
              <a:latin typeface="Gill Sans MT" panose="020B0502020104020203" pitchFamily="34" charset="77"/>
            </a:endParaRPr>
          </a:p>
        </p:txBody>
      </p:sp>
      <p:sp>
        <p:nvSpPr>
          <p:cNvPr id="155" name="The was a tear in Freddie’s new school jumper."/>
          <p:cNvSpPr txBox="1"/>
          <p:nvPr/>
        </p:nvSpPr>
        <p:spPr>
          <a:xfrm>
            <a:off x="0" y="663732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graveyard in the story was </a:t>
            </a:r>
            <a:r>
              <a:rPr lang="en-GB" sz="4000" b="1" dirty="0">
                <a:latin typeface="Gill Sans MT" panose="020B0502020104020203" pitchFamily="34" charset="77"/>
              </a:rPr>
              <a:t>gloomy</a:t>
            </a:r>
            <a:r>
              <a:rPr lang="en-GB" sz="4000" dirty="0">
                <a:latin typeface="Gill Sans MT" panose="020B0502020104020203" pitchFamily="34" charset="77"/>
              </a:rPr>
              <a:t>.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gloom-y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1DF96E87-9D78-1A4F-9317-C7ADD0E702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3856" y="2872277"/>
            <a:ext cx="3262032" cy="3262032"/>
          </a:xfrm>
          <a:prstGeom prst="rect">
            <a:avLst/>
          </a:prstGeom>
        </p:spPr>
      </p:pic>
      <p:graphicFrame>
        <p:nvGraphicFramePr>
          <p:cNvPr id="3" name="Table 2">
            <a:extLst>
              <a:ext uri="{FF2B5EF4-FFF2-40B4-BE49-F238E27FC236}">
                <a16:creationId xmlns:a16="http://schemas.microsoft.com/office/drawing/2014/main" id="{834DB3B3-59F8-1E5A-A18A-E2197973E980}"/>
              </a:ext>
            </a:extLst>
          </p:cNvPr>
          <p:cNvGraphicFramePr>
            <a:graphicFrameLocks noGrp="1"/>
          </p:cNvGraphicFramePr>
          <p:nvPr>
            <p:extLst>
              <p:ext uri="{D42A27DB-BD31-4B8C-83A1-F6EECF244321}">
                <p14:modId xmlns:p14="http://schemas.microsoft.com/office/powerpoint/2010/main" val="4027588491"/>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dark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roomy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weather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dim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sunny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doomy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utterly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427355036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13677" y="1309202"/>
            <a:ext cx="199093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wake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26788" y="4061947"/>
            <a:ext cx="6149966"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When you wake or when someone or something wakes you, you become conscious again after being asleep.</a:t>
            </a:r>
          </a:p>
        </p:txBody>
      </p:sp>
      <p:sp>
        <p:nvSpPr>
          <p:cNvPr id="155" name="The was a tear in Freddie’s new school jumper."/>
          <p:cNvSpPr txBox="1"/>
          <p:nvPr/>
        </p:nvSpPr>
        <p:spPr>
          <a:xfrm>
            <a:off x="0" y="6675838"/>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Every morning, I </a:t>
            </a:r>
            <a:r>
              <a:rPr lang="en-GB" sz="4000" b="1" dirty="0">
                <a:latin typeface="Gill Sans MT" panose="020B0502020104020203" pitchFamily="34" charset="77"/>
              </a:rPr>
              <a:t>wake</a:t>
            </a:r>
            <a:r>
              <a:rPr lang="en-GB" sz="4000" dirty="0">
                <a:latin typeface="Gill Sans MT" panose="020B0502020104020203" pitchFamily="34" charset="77"/>
              </a:rPr>
              <a:t> up and brush my teeth.</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wake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Icon&#10;&#10;Description automatically generated">
            <a:extLst>
              <a:ext uri="{FF2B5EF4-FFF2-40B4-BE49-F238E27FC236}">
                <a16:creationId xmlns:a16="http://schemas.microsoft.com/office/drawing/2014/main" id="{BE9BDF56-A386-4D4D-88FF-486E057BA0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6309" y="2303491"/>
            <a:ext cx="3672917" cy="3672917"/>
          </a:xfrm>
          <a:prstGeom prst="rect">
            <a:avLst/>
          </a:prstGeom>
        </p:spPr>
      </p:pic>
      <p:graphicFrame>
        <p:nvGraphicFramePr>
          <p:cNvPr id="3" name="Table 2">
            <a:extLst>
              <a:ext uri="{FF2B5EF4-FFF2-40B4-BE49-F238E27FC236}">
                <a16:creationId xmlns:a16="http://schemas.microsoft.com/office/drawing/2014/main" id="{37816EE0-79EB-1E99-32DA-902FAD8EF5C4}"/>
              </a:ext>
            </a:extLst>
          </p:cNvPr>
          <p:cNvGraphicFramePr>
            <a:graphicFrameLocks noGrp="1"/>
          </p:cNvGraphicFramePr>
          <p:nvPr>
            <p:extLst>
              <p:ext uri="{D42A27DB-BD31-4B8C-83A1-F6EECF244321}">
                <p14:modId xmlns:p14="http://schemas.microsoft.com/office/powerpoint/2010/main" val="186099609"/>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stir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shake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suddenly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rouse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soothe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3531663813"/>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13889</TotalTime>
  <Words>1209</Words>
  <Application>Microsoft Macintosh PowerPoint</Application>
  <PresentationFormat>Custom</PresentationFormat>
  <Paragraphs>341</Paragraphs>
  <Slides>25</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404</cp:revision>
  <dcterms:modified xsi:type="dcterms:W3CDTF">2026-02-03T09:03:24Z</dcterms:modified>
</cp:coreProperties>
</file>